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4"/>
  </p:sldMasterIdLst>
  <p:notesMasterIdLst>
    <p:notesMasterId r:id="rId16"/>
  </p:notesMasterIdLst>
  <p:sldIdLst>
    <p:sldId id="256" r:id="rId5"/>
    <p:sldId id="257" r:id="rId6"/>
    <p:sldId id="266" r:id="rId7"/>
    <p:sldId id="258" r:id="rId8"/>
    <p:sldId id="268" r:id="rId9"/>
    <p:sldId id="271" r:id="rId10"/>
    <p:sldId id="260" r:id="rId11"/>
    <p:sldId id="267" r:id="rId12"/>
    <p:sldId id="261" r:id="rId13"/>
    <p:sldId id="262" r:id="rId14"/>
    <p:sldId id="265" r:id="rId15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16122"/>
    <a:srgbClr val="747474"/>
    <a:srgbClr val="FFFFFF"/>
    <a:srgbClr val="000000"/>
    <a:srgbClr val="898989"/>
    <a:srgbClr val="90C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514FE7-5E0A-4A2C-BA19-6D4CD5BE81F2}" v="371" dt="2022-07-05T14:30:15.498"/>
    <p1510:client id="{7D9F903F-04C3-479A-94A9-7F8C647B6782}" v="1" dt="2022-10-19T15:41:01.880"/>
    <p1510:client id="{884CE149-11B5-4F65-9512-831D2F1DBB46}" v="1" dt="2022-10-19T15:40:47.195"/>
    <p1510:client id="{8E634488-7950-4BAF-8DAC-7273B4F57AD6}" v="243" dt="2022-09-20T20:00:12.723"/>
    <p1510:client id="{B4145672-79DD-4959-ADD9-8A7F3D1A15D2}" v="7" dt="2022-07-05T13:35:22.1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60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inmay Samak" userId="S::csamak@clemson.edu::5307509c-3a6e-47da-b024-dc6909734887" providerId="AD" clId="Web-{7D9F903F-04C3-479A-94A9-7F8C647B6782}"/>
    <pc:docChg chg="modSld">
      <pc:chgData name="Chinmay Samak" userId="S::csamak@clemson.edu::5307509c-3a6e-47da-b024-dc6909734887" providerId="AD" clId="Web-{7D9F903F-04C3-479A-94A9-7F8C647B6782}" dt="2022-10-19T15:41:01.880" v="0" actId="20577"/>
      <pc:docMkLst>
        <pc:docMk/>
      </pc:docMkLst>
      <pc:sldChg chg="modSp">
        <pc:chgData name="Chinmay Samak" userId="S::csamak@clemson.edu::5307509c-3a6e-47da-b024-dc6909734887" providerId="AD" clId="Web-{7D9F903F-04C3-479A-94A9-7F8C647B6782}" dt="2022-10-19T15:41:01.880" v="0" actId="20577"/>
        <pc:sldMkLst>
          <pc:docMk/>
          <pc:sldMk cId="286496397" sldId="256"/>
        </pc:sldMkLst>
        <pc:spChg chg="mod">
          <ac:chgData name="Chinmay Samak" userId="S::csamak@clemson.edu::5307509c-3a6e-47da-b024-dc6909734887" providerId="AD" clId="Web-{7D9F903F-04C3-479A-94A9-7F8C647B6782}" dt="2022-10-19T15:41:01.880" v="0" actId="20577"/>
          <ac:spMkLst>
            <pc:docMk/>
            <pc:sldMk cId="286496397" sldId="256"/>
            <ac:spMk id="2" creationId="{311FA87B-C4EF-9366-D633-477A8962826E}"/>
          </ac:spMkLst>
        </pc:spChg>
      </pc:sldChg>
    </pc:docChg>
  </pc:docChgLst>
  <pc:docChgLst>
    <pc:chgData name="Chinmay Samak" userId="S::csamak@clemson.edu::5307509c-3a6e-47da-b024-dc6909734887" providerId="AD" clId="Web-{884CE149-11B5-4F65-9512-831D2F1DBB46}"/>
    <pc:docChg chg="modSld">
      <pc:chgData name="Chinmay Samak" userId="S::csamak@clemson.edu::5307509c-3a6e-47da-b024-dc6909734887" providerId="AD" clId="Web-{884CE149-11B5-4F65-9512-831D2F1DBB46}" dt="2022-10-19T15:40:47.195" v="0" actId="20577"/>
      <pc:docMkLst>
        <pc:docMk/>
      </pc:docMkLst>
      <pc:sldChg chg="modSp">
        <pc:chgData name="Chinmay Samak" userId="S::csamak@clemson.edu::5307509c-3a6e-47da-b024-dc6909734887" providerId="AD" clId="Web-{884CE149-11B5-4F65-9512-831D2F1DBB46}" dt="2022-10-19T15:40:47.195" v="0" actId="20577"/>
        <pc:sldMkLst>
          <pc:docMk/>
          <pc:sldMk cId="286496397" sldId="256"/>
        </pc:sldMkLst>
        <pc:spChg chg="mod">
          <ac:chgData name="Chinmay Samak" userId="S::csamak@clemson.edu::5307509c-3a6e-47da-b024-dc6909734887" providerId="AD" clId="Web-{884CE149-11B5-4F65-9512-831D2F1DBB46}" dt="2022-10-19T15:40:47.195" v="0" actId="20577"/>
          <ac:spMkLst>
            <pc:docMk/>
            <pc:sldMk cId="286496397" sldId="256"/>
            <ac:spMk id="2" creationId="{311FA87B-C4EF-9366-D633-477A8962826E}"/>
          </ac:spMkLst>
        </pc:spChg>
      </pc:sldChg>
    </pc:docChg>
  </pc:docChgLst>
  <pc:docChgLst>
    <pc:chgData name="Sumedh P Sathe" userId="S::ssathe@clemson.edu::95b965f1-79ea-44aa-9641-e9780e2b4def" providerId="AD" clId="Web-{8E634488-7950-4BAF-8DAC-7273B4F57AD6}"/>
    <pc:docChg chg="addSld delSld modSld">
      <pc:chgData name="Sumedh P Sathe" userId="S::ssathe@clemson.edu::95b965f1-79ea-44aa-9641-e9780e2b4def" providerId="AD" clId="Web-{8E634488-7950-4BAF-8DAC-7273B4F57AD6}" dt="2022-09-20T20:00:09.472" v="223" actId="20577"/>
      <pc:docMkLst>
        <pc:docMk/>
      </pc:docMkLst>
      <pc:sldChg chg="modSp">
        <pc:chgData name="Sumedh P Sathe" userId="S::ssathe@clemson.edu::95b965f1-79ea-44aa-9641-e9780e2b4def" providerId="AD" clId="Web-{8E634488-7950-4BAF-8DAC-7273B4F57AD6}" dt="2022-09-20T20:00:09.472" v="223" actId="20577"/>
        <pc:sldMkLst>
          <pc:docMk/>
          <pc:sldMk cId="286496397" sldId="256"/>
        </pc:sldMkLst>
        <pc:spChg chg="mod">
          <ac:chgData name="Sumedh P Sathe" userId="S::ssathe@clemson.edu::95b965f1-79ea-44aa-9641-e9780e2b4def" providerId="AD" clId="Web-{8E634488-7950-4BAF-8DAC-7273B4F57AD6}" dt="2022-09-20T20:00:09.472" v="223" actId="20577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Sumedh P Sathe" userId="S::ssathe@clemson.edu::95b965f1-79ea-44aa-9641-e9780e2b4def" providerId="AD" clId="Web-{8E634488-7950-4BAF-8DAC-7273B4F57AD6}" dt="2022-09-20T19:59:43.144" v="213" actId="20577"/>
          <ac:spMkLst>
            <pc:docMk/>
            <pc:sldMk cId="286496397" sldId="256"/>
            <ac:spMk id="3" creationId="{AA17FADD-79C7-CF25-1E74-75E0D23B1E4C}"/>
          </ac:spMkLst>
        </pc:spChg>
      </pc:sldChg>
      <pc:sldChg chg="modSp">
        <pc:chgData name="Sumedh P Sathe" userId="S::ssathe@clemson.edu::95b965f1-79ea-44aa-9641-e9780e2b4def" providerId="AD" clId="Web-{8E634488-7950-4BAF-8DAC-7273B4F57AD6}" dt="2022-09-20T19:59:41.050" v="159" actId="20577"/>
        <pc:sldMkLst>
          <pc:docMk/>
          <pc:sldMk cId="306691157" sldId="257"/>
        </pc:sldMkLst>
        <pc:spChg chg="mod">
          <ac:chgData name="Sumedh P Sathe" userId="S::ssathe@clemson.edu::95b965f1-79ea-44aa-9641-e9780e2b4def" providerId="AD" clId="Web-{8E634488-7950-4BAF-8DAC-7273B4F57AD6}" dt="2022-09-20T19:59:41.050" v="159" actId="20577"/>
          <ac:spMkLst>
            <pc:docMk/>
            <pc:sldMk cId="306691157" sldId="257"/>
            <ac:spMk id="2" creationId="{87658E01-20F8-C471-DF10-B1DE14EEE1D4}"/>
          </ac:spMkLst>
        </pc:spChg>
        <pc:spChg chg="mod">
          <ac:chgData name="Sumedh P Sathe" userId="S::ssathe@clemson.edu::95b965f1-79ea-44aa-9641-e9780e2b4def" providerId="AD" clId="Web-{8E634488-7950-4BAF-8DAC-7273B4F57AD6}" dt="2022-09-20T19:59:35.643" v="144" actId="20577"/>
          <ac:spMkLst>
            <pc:docMk/>
            <pc:sldMk cId="306691157" sldId="257"/>
            <ac:spMk id="3" creationId="{19F2D61E-BBDD-019A-A6F5-CF5FB6BE754B}"/>
          </ac:spMkLst>
        </pc:spChg>
      </pc:sldChg>
      <pc:sldChg chg="modSp add del replId">
        <pc:chgData name="Sumedh P Sathe" userId="S::ssathe@clemson.edu::95b965f1-79ea-44aa-9641-e9780e2b4def" providerId="AD" clId="Web-{8E634488-7950-4BAF-8DAC-7273B4F57AD6}" dt="2022-09-20T19:59:36.487" v="145"/>
        <pc:sldMkLst>
          <pc:docMk/>
          <pc:sldMk cId="566959682" sldId="273"/>
        </pc:sldMkLst>
        <pc:spChg chg="mod">
          <ac:chgData name="Sumedh P Sathe" userId="S::ssathe@clemson.edu::95b965f1-79ea-44aa-9641-e9780e2b4def" providerId="AD" clId="Web-{8E634488-7950-4BAF-8DAC-7273B4F57AD6}" dt="2022-09-20T19:59:33.409" v="132" actId="20577"/>
          <ac:spMkLst>
            <pc:docMk/>
            <pc:sldMk cId="566959682" sldId="273"/>
            <ac:spMk id="2" creationId="{87658E01-20F8-C471-DF10-B1DE14EEE1D4}"/>
          </ac:spMkLst>
        </pc:spChg>
      </pc:sldChg>
      <pc:sldChg chg="add del replId">
        <pc:chgData name="Sumedh P Sathe" userId="S::ssathe@clemson.edu::95b965f1-79ea-44aa-9641-e9780e2b4def" providerId="AD" clId="Web-{8E634488-7950-4BAF-8DAC-7273B4F57AD6}" dt="2022-09-20T19:59:31.799" v="121"/>
        <pc:sldMkLst>
          <pc:docMk/>
          <pc:sldMk cId="19537013" sldId="274"/>
        </pc:sldMkLst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4/15/2023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April 15,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>
                <a:solidFill>
                  <a:srgbClr val="F16122"/>
                </a:solidFill>
                <a:latin typeface="+mn-lt"/>
              </a:rPr>
              <a:t>Automation, Robotics and Mechatronics Laboratory (</a:t>
            </a:r>
            <a:r>
              <a:rPr lang="en-IN" sz="1200" err="1">
                <a:solidFill>
                  <a:srgbClr val="F16122"/>
                </a:solidFill>
                <a:latin typeface="+mn-lt"/>
              </a:rPr>
              <a:t>ARMLab</a:t>
            </a:r>
            <a:r>
              <a:rPr lang="en-IN" sz="1200">
                <a:solidFill>
                  <a:srgbClr val="F16122"/>
                </a:solidFill>
                <a:latin typeface="+mn-lt"/>
              </a:rPr>
              <a:t>)</a:t>
            </a:r>
          </a:p>
          <a:p>
            <a:r>
              <a:rPr lang="en-US" sz="1200" b="0" i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April 15,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April 15,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April 15,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April 15,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April 15,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April 15,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April 15,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15,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April 15,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April 15,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April 15,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April 15,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April 15,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April 15,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April 15,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April 15,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>
                <a:solidFill>
                  <a:srgbClr val="F16122"/>
                </a:solidFill>
                <a:latin typeface="+mn-lt"/>
              </a:rPr>
              <a:t>Automation, Robotics and Mechatronics Laboratory (</a:t>
            </a:r>
            <a:r>
              <a:rPr lang="en-IN" sz="1200" err="1">
                <a:solidFill>
                  <a:srgbClr val="F16122"/>
                </a:solidFill>
                <a:latin typeface="+mn-lt"/>
              </a:rPr>
              <a:t>ARMLab</a:t>
            </a:r>
            <a:r>
              <a:rPr lang="en-IN" sz="1200">
                <a:solidFill>
                  <a:srgbClr val="F16122"/>
                </a:solidFill>
                <a:latin typeface="+mn-lt"/>
              </a:rPr>
              <a:t>)</a:t>
            </a:r>
          </a:p>
          <a:p>
            <a:r>
              <a:rPr lang="en-US" sz="1200" b="0" i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Tinker-Twins/Autonomy-Science-And-Systems/tree/main/Capstone%20Project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5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17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4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800" y="1139004"/>
            <a:ext cx="10558274" cy="1146777"/>
          </a:xfrm>
        </p:spPr>
        <p:txBody>
          <a:bodyPr lIns="91440" tIns="45720" rIns="91440" bIns="45720" anchor="b">
            <a:noAutofit/>
          </a:bodyPr>
          <a:lstStyle/>
          <a:p>
            <a:r>
              <a:rPr lang="en-IN" sz="3600" dirty="0"/>
              <a:t>AuE-8230</a:t>
            </a:r>
            <a:br>
              <a:rPr lang="en-IN" sz="3600" dirty="0"/>
            </a:br>
            <a:r>
              <a:rPr lang="en-IN" sz="3600" dirty="0"/>
              <a:t>Autonomy: Science and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4" y="4483947"/>
            <a:ext cx="8529887" cy="663785"/>
          </a:xfrm>
        </p:spPr>
        <p:txBody>
          <a:bodyPr/>
          <a:lstStyle/>
          <a:p>
            <a:r>
              <a:rPr lang="en-IN" b="1" dirty="0"/>
              <a:t>Group 1: </a:t>
            </a:r>
            <a:r>
              <a:rPr lang="en-IN" dirty="0"/>
              <a:t>Chinmay Samak, Tanmay Samak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April 15,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51DB13B-D132-008F-A574-FA96E2501BE3}"/>
              </a:ext>
            </a:extLst>
          </p:cNvPr>
          <p:cNvSpPr txBox="1">
            <a:spLocks/>
          </p:cNvSpPr>
          <p:nvPr/>
        </p:nvSpPr>
        <p:spPr>
          <a:xfrm>
            <a:off x="2339627" y="2855611"/>
            <a:ext cx="7504619" cy="1146777"/>
          </a:xfrm>
          <a:prstGeom prst="rect">
            <a:avLst/>
          </a:prstGeom>
        </p:spPr>
        <p:txBody>
          <a:bodyPr lIns="91440" tIns="45720" rIns="91440" bIns="4572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b="1" dirty="0"/>
              <a:t>Capstone Project</a:t>
            </a:r>
          </a:p>
          <a:p>
            <a:r>
              <a:rPr lang="en-IN" sz="2400" dirty="0"/>
              <a:t>Review Presentation 1</a:t>
            </a:r>
          </a:p>
        </p:txBody>
      </p:sp>
    </p:spTree>
    <p:extLst>
      <p:ext uri="{BB962C8B-B14F-4D97-AF65-F5344CB8AC3E}">
        <p14:creationId xmlns:p14="http://schemas.microsoft.com/office/powerpoint/2010/main" val="28649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ROS 2 DDS communication framework</a:t>
            </a:r>
          </a:p>
          <a:p>
            <a:pPr lvl="1"/>
            <a:r>
              <a:rPr lang="en-IN" dirty="0"/>
              <a:t>Domain ID not robust to network traffic fluctuations</a:t>
            </a:r>
          </a:p>
          <a:p>
            <a:pPr lvl="1"/>
            <a:r>
              <a:rPr lang="en-IN" dirty="0"/>
              <a:t>Topics not discoverable over network</a:t>
            </a:r>
          </a:p>
          <a:p>
            <a:pPr lvl="1"/>
            <a:r>
              <a:rPr lang="en-IN" dirty="0"/>
              <a:t>Conflicting QoS profiles for sensors and actuators</a:t>
            </a:r>
          </a:p>
          <a:p>
            <a:r>
              <a:rPr lang="en-IN" dirty="0"/>
              <a:t>Unavailable ROS 2 packages and lack of resources</a:t>
            </a:r>
          </a:p>
          <a:p>
            <a:r>
              <a:rPr lang="en-IN" dirty="0"/>
              <a:t>Gazebo world and texture setup for ROS 2</a:t>
            </a:r>
          </a:p>
          <a:p>
            <a:r>
              <a:rPr lang="en-IN" dirty="0"/>
              <a:t>Gazebo residual errors and crashes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15,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73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2A3B7-F5ED-C335-EDA7-3C44E6556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2700868"/>
            <a:ext cx="9628728" cy="860400"/>
          </a:xfrm>
        </p:spPr>
        <p:txBody>
          <a:bodyPr/>
          <a:lstStyle/>
          <a:p>
            <a:pPr algn="ctr"/>
            <a:r>
              <a:rPr lang="en-IN" dirty="0"/>
              <a:t>Thank 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0612E-D0E1-F7DC-85B5-6491843F0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3561268"/>
            <a:ext cx="5466819" cy="860400"/>
          </a:xfrm>
        </p:spPr>
        <p:txBody>
          <a:bodyPr/>
          <a:lstStyle/>
          <a:p>
            <a:r>
              <a:rPr lang="en-IN" dirty="0"/>
              <a:t>…open to questions and suggestions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B762C-FAC7-41D3-3B98-940030CEE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April 15,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216A81-B0AC-981E-6308-B00EE811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dirty="0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33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Project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Task 1: </a:t>
            </a:r>
            <a:r>
              <a:rPr lang="en-IN" dirty="0"/>
              <a:t>Wall Following</a:t>
            </a:r>
          </a:p>
          <a:p>
            <a:r>
              <a:rPr lang="en-IN" b="1" dirty="0"/>
              <a:t>Task 2: </a:t>
            </a:r>
            <a:r>
              <a:rPr lang="en-IN" dirty="0"/>
              <a:t>Obstacle Avoidance</a:t>
            </a:r>
          </a:p>
          <a:p>
            <a:r>
              <a:rPr lang="en-IN" b="1" dirty="0"/>
              <a:t>Task 3: </a:t>
            </a:r>
            <a:r>
              <a:rPr lang="en-IN" dirty="0"/>
              <a:t>Line Following</a:t>
            </a:r>
          </a:p>
          <a:p>
            <a:r>
              <a:rPr lang="en-IN" b="1" dirty="0"/>
              <a:t>Task 4: </a:t>
            </a:r>
            <a:r>
              <a:rPr lang="en-IN" dirty="0"/>
              <a:t>Stop Sign Detection</a:t>
            </a:r>
          </a:p>
          <a:p>
            <a:r>
              <a:rPr lang="en-IN" b="1" dirty="0"/>
              <a:t>Task 5: </a:t>
            </a:r>
            <a:r>
              <a:rPr lang="en-IN" dirty="0" err="1"/>
              <a:t>AprilTag</a:t>
            </a:r>
            <a:r>
              <a:rPr lang="en-IN" dirty="0"/>
              <a:t> Tracking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15,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E8C624-8727-1507-79BC-7C8353BEC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092" y="2308589"/>
            <a:ext cx="5843220" cy="3286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91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Project 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Task 1: </a:t>
            </a:r>
            <a:r>
              <a:rPr lang="en-IN" dirty="0"/>
              <a:t>Wall Following</a:t>
            </a:r>
          </a:p>
          <a:p>
            <a:r>
              <a:rPr lang="en-IN" b="1" dirty="0"/>
              <a:t>Task 2: </a:t>
            </a:r>
            <a:r>
              <a:rPr lang="en-IN" dirty="0"/>
              <a:t>Obstacle Avoidance</a:t>
            </a:r>
          </a:p>
          <a:p>
            <a:r>
              <a:rPr lang="en-IN" b="1" dirty="0"/>
              <a:t>Task 3: </a:t>
            </a:r>
            <a:r>
              <a:rPr lang="en-IN" dirty="0"/>
              <a:t>Line Following</a:t>
            </a:r>
          </a:p>
          <a:p>
            <a:r>
              <a:rPr lang="en-IN" b="1" dirty="0"/>
              <a:t>Task 4: </a:t>
            </a:r>
            <a:r>
              <a:rPr lang="en-IN" dirty="0"/>
              <a:t>Stop Sign Detection</a:t>
            </a:r>
          </a:p>
          <a:p>
            <a:r>
              <a:rPr lang="en-IN" b="1" dirty="0"/>
              <a:t>Task 5: </a:t>
            </a:r>
            <a:r>
              <a:rPr lang="en-IN" dirty="0" err="1"/>
              <a:t>AprilTag</a:t>
            </a:r>
            <a:r>
              <a:rPr lang="en-IN" dirty="0"/>
              <a:t> Tracking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15,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5654A45E-4022-5A30-FA41-6BA6562D8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113" y="3894667"/>
            <a:ext cx="8135708" cy="202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2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2A3B7-F5ED-C335-EDA7-3C44E6556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860400"/>
          </a:xfrm>
        </p:spPr>
        <p:txBody>
          <a:bodyPr/>
          <a:lstStyle/>
          <a:p>
            <a:r>
              <a:rPr lang="en-IN" dirty="0"/>
              <a:t>Task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0612E-D0E1-F7DC-85B5-6491843F0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178" y="3561268"/>
            <a:ext cx="10933641" cy="860400"/>
          </a:xfrm>
        </p:spPr>
        <p:txBody>
          <a:bodyPr/>
          <a:lstStyle/>
          <a:p>
            <a:r>
              <a:rPr lang="en-IN" dirty="0"/>
              <a:t>Wall Following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B762C-FAC7-41D3-3B98-940030CEE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April 15,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216A81-B0AC-981E-6308-B00EE811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dirty="0" smtClean="0"/>
              <a:pPr/>
              <a:t>4</a:t>
            </a:fld>
            <a:endParaRPr lang="en-US"/>
          </a:p>
        </p:txBody>
      </p:sp>
      <p:pic>
        <p:nvPicPr>
          <p:cNvPr id="9" name="Picture 8" descr="A picture containing text, computer, vector graphics, worktable&#10;&#10;Description automatically generated">
            <a:extLst>
              <a:ext uri="{FF2B5EF4-FFF2-40B4-BE49-F238E27FC236}">
                <a16:creationId xmlns:a16="http://schemas.microsoft.com/office/drawing/2014/main" id="{C90EC419-3F50-1BCD-460A-CEFE425F3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3312" y="171450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984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Primary Responsibility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Algorithm development: Tanmay</a:t>
            </a:r>
          </a:p>
          <a:p>
            <a:r>
              <a:rPr lang="en-IN" dirty="0"/>
              <a:t>Simulation setup: Chinmay</a:t>
            </a:r>
          </a:p>
          <a:p>
            <a:r>
              <a:rPr lang="en-IN" dirty="0"/>
              <a:t>Simulation deployment: Chinmay</a:t>
            </a:r>
          </a:p>
          <a:p>
            <a:r>
              <a:rPr lang="en-IN" dirty="0"/>
              <a:t>Real-world deployment: Tanmay</a:t>
            </a:r>
          </a:p>
          <a:p>
            <a:r>
              <a:rPr lang="en-IN" dirty="0"/>
              <a:t>Git repository management: Chinmay</a:t>
            </a:r>
          </a:p>
          <a:p>
            <a:r>
              <a:rPr lang="en-IN" dirty="0"/>
              <a:t>Documentation: Tanmay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b="1" i="1" u="sng" dirty="0"/>
              <a:t>Note</a:t>
            </a:r>
            <a:r>
              <a:rPr lang="en-IN" b="1" i="1" dirty="0"/>
              <a:t>: </a:t>
            </a:r>
            <a:r>
              <a:rPr lang="en-IN" i="1" dirty="0"/>
              <a:t>Responsibility does not indicate contribution. Both members contributed equally to this project and have no conflict of interest to declare.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15,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42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Framework: </a:t>
            </a:r>
            <a:r>
              <a:rPr lang="en-IN" dirty="0"/>
              <a:t>ROS 2</a:t>
            </a:r>
          </a:p>
          <a:p>
            <a:r>
              <a:rPr lang="en-IN" b="1" dirty="0"/>
              <a:t>Robot: </a:t>
            </a:r>
            <a:r>
              <a:rPr lang="en-IN" dirty="0"/>
              <a:t>TurtleBot3</a:t>
            </a:r>
          </a:p>
          <a:p>
            <a:r>
              <a:rPr lang="en-IN" b="1" dirty="0"/>
              <a:t>Sensors: </a:t>
            </a:r>
            <a:r>
              <a:rPr lang="en-IN" dirty="0"/>
              <a:t>LIDAR</a:t>
            </a:r>
          </a:p>
          <a:p>
            <a:r>
              <a:rPr lang="en-IN" b="1" dirty="0"/>
              <a:t>Algorithm:</a:t>
            </a:r>
          </a:p>
          <a:p>
            <a:pPr lvl="1"/>
            <a:r>
              <a:rPr lang="en-IN" dirty="0">
                <a:solidFill>
                  <a:srgbClr val="FF0000"/>
                </a:solidFill>
              </a:rPr>
              <a:t>Front laser scan ranging measurement [0]</a:t>
            </a:r>
          </a:p>
          <a:p>
            <a:pPr lvl="1"/>
            <a:r>
              <a:rPr lang="en-IN" dirty="0">
                <a:solidFill>
                  <a:srgbClr val="00B050"/>
                </a:solidFill>
              </a:rPr>
              <a:t>Left [</a:t>
            </a:r>
            <a:r>
              <a:rPr lang="en-US" i="0" dirty="0">
                <a:solidFill>
                  <a:srgbClr val="00B050"/>
                </a:solidFill>
                <a:effectLst/>
              </a:rPr>
              <a:t>75:105</a:t>
            </a:r>
            <a:r>
              <a:rPr lang="en-IN" i="0" dirty="0">
                <a:solidFill>
                  <a:srgbClr val="00B050"/>
                </a:solidFill>
                <a:effectLst/>
              </a:rPr>
              <a:t>] </a:t>
            </a:r>
            <a:r>
              <a:rPr lang="en-IN" i="0" dirty="0">
                <a:effectLst/>
              </a:rPr>
              <a:t>and </a:t>
            </a:r>
            <a:r>
              <a:rPr lang="en-IN" i="0" dirty="0">
                <a:solidFill>
                  <a:srgbClr val="00B0F0"/>
                </a:solidFill>
                <a:effectLst/>
              </a:rPr>
              <a:t>right [</a:t>
            </a:r>
            <a:r>
              <a:rPr lang="en-US" i="0" dirty="0">
                <a:solidFill>
                  <a:srgbClr val="00B0F0"/>
                </a:solidFill>
                <a:effectLst/>
              </a:rPr>
              <a:t>255:285</a:t>
            </a:r>
            <a:r>
              <a:rPr lang="en-IN" i="0" dirty="0">
                <a:solidFill>
                  <a:srgbClr val="00B0F0"/>
                </a:solidFill>
                <a:effectLst/>
              </a:rPr>
              <a:t>] </a:t>
            </a:r>
            <a:r>
              <a:rPr lang="en-IN" i="0" dirty="0">
                <a:effectLst/>
              </a:rPr>
              <a:t>laser scan sectors</a:t>
            </a:r>
            <a:endParaRPr lang="en-IN" dirty="0"/>
          </a:p>
          <a:p>
            <a:pPr lvl="1"/>
            <a:r>
              <a:rPr lang="en-IN" dirty="0"/>
              <a:t>De-coupled </a:t>
            </a:r>
            <a:r>
              <a:rPr lang="en-IN" dirty="0" err="1"/>
              <a:t>lat-lon</a:t>
            </a:r>
            <a:r>
              <a:rPr lang="en-IN" dirty="0"/>
              <a:t> PID controller architecture</a:t>
            </a:r>
          </a:p>
          <a:p>
            <a:pPr lvl="1"/>
            <a:r>
              <a:rPr lang="en-IN" i="0" dirty="0">
                <a:effectLst/>
              </a:rPr>
              <a:t>Adaptive cruise control based on frontal range</a:t>
            </a:r>
          </a:p>
          <a:p>
            <a:pPr lvl="1"/>
            <a:r>
              <a:rPr lang="en-IN" dirty="0"/>
              <a:t>Cross-track error based on mean left and right ranges</a:t>
            </a:r>
          </a:p>
          <a:p>
            <a:pPr lvl="1"/>
            <a:r>
              <a:rPr lang="en-IN" dirty="0"/>
              <a:t>Safety mechanisms and bounds (inf range, on-spot turn, actuation limits)</a:t>
            </a:r>
          </a:p>
          <a:p>
            <a:r>
              <a:rPr lang="en-IN" b="1" dirty="0"/>
              <a:t>Codebase: </a:t>
            </a:r>
            <a:r>
              <a:rPr lang="en-IN" dirty="0">
                <a:hlinkClick r:id="rId2"/>
              </a:rPr>
              <a:t>GitHub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15,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E01D6D-77BE-E37E-F635-ED95E50C5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2627" y="2088359"/>
            <a:ext cx="3806685" cy="3049213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0FCFFC-4841-9E9E-AEAA-4B68FF11F121}"/>
              </a:ext>
            </a:extLst>
          </p:cNvPr>
          <p:cNvCxnSpPr/>
          <p:nvPr/>
        </p:nvCxnSpPr>
        <p:spPr>
          <a:xfrm flipV="1">
            <a:off x="9232053" y="1252537"/>
            <a:ext cx="0" cy="217646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Merge 14">
            <a:extLst>
              <a:ext uri="{FF2B5EF4-FFF2-40B4-BE49-F238E27FC236}">
                <a16:creationId xmlns:a16="http://schemas.microsoft.com/office/drawing/2014/main" id="{140F3218-1A3C-95CE-1A3D-31E9D971BD7A}"/>
              </a:ext>
            </a:extLst>
          </p:cNvPr>
          <p:cNvSpPr/>
          <p:nvPr/>
        </p:nvSpPr>
        <p:spPr>
          <a:xfrm rot="5400000">
            <a:off x="9272086" y="2276447"/>
            <a:ext cx="2225040" cy="2305106"/>
          </a:xfrm>
          <a:prstGeom prst="flowChartMerge">
            <a:avLst/>
          </a:prstGeom>
          <a:solidFill>
            <a:srgbClr val="00B0F0">
              <a:alpha val="50196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Merge 15">
            <a:extLst>
              <a:ext uri="{FF2B5EF4-FFF2-40B4-BE49-F238E27FC236}">
                <a16:creationId xmlns:a16="http://schemas.microsoft.com/office/drawing/2014/main" id="{7F0E03EA-0A33-5AF8-FCFB-5F4DB4AF331D}"/>
              </a:ext>
            </a:extLst>
          </p:cNvPr>
          <p:cNvSpPr/>
          <p:nvPr/>
        </p:nvSpPr>
        <p:spPr>
          <a:xfrm rot="16200000">
            <a:off x="6976567" y="2276447"/>
            <a:ext cx="2225040" cy="2305106"/>
          </a:xfrm>
          <a:prstGeom prst="flowChartMerge">
            <a:avLst/>
          </a:prstGeom>
          <a:solidFill>
            <a:srgbClr val="92D050">
              <a:alpha val="50196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3BEFE6F-F2E0-25CA-2C46-C33BCC94781F}"/>
                  </a:ext>
                </a:extLst>
              </p:cNvPr>
              <p:cNvSpPr txBox="1"/>
              <p:nvPr/>
            </p:nvSpPr>
            <p:spPr>
              <a:xfrm>
                <a:off x="6507502" y="3290500"/>
                <a:ext cx="4119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30</m:t>
                      </m:r>
                      <m:r>
                        <a:rPr lang="en-US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°</m:t>
                      </m:r>
                    </m:oMath>
                  </m:oMathPara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3BEFE6F-F2E0-25CA-2C46-C33BCC9478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07502" y="3290500"/>
                <a:ext cx="411972" cy="276999"/>
              </a:xfrm>
              <a:prstGeom prst="rect">
                <a:avLst/>
              </a:prstGeom>
              <a:blipFill>
                <a:blip r:embed="rId4"/>
                <a:stretch>
                  <a:fillRect l="-11940" r="-11940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4E28B3-9B46-1609-ABE6-27009022ED71}"/>
                  </a:ext>
                </a:extLst>
              </p:cNvPr>
              <p:cNvSpPr txBox="1"/>
              <p:nvPr/>
            </p:nvSpPr>
            <p:spPr>
              <a:xfrm>
                <a:off x="11549983" y="3289160"/>
                <a:ext cx="41197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30</m:t>
                      </m:r>
                      <m:r>
                        <a:rPr lang="en-US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°</m:t>
                      </m:r>
                    </m:oMath>
                  </m:oMathPara>
                </a14:m>
                <a:endParaRPr lang="en-US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4E28B3-9B46-1609-ABE6-27009022ED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49983" y="3289160"/>
                <a:ext cx="411972" cy="276999"/>
              </a:xfrm>
              <a:prstGeom prst="rect">
                <a:avLst/>
              </a:prstGeom>
              <a:blipFill>
                <a:blip r:embed="rId5"/>
                <a:stretch>
                  <a:fillRect l="-11940" r="-11940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09015E8-44DA-A928-6762-643AE984947D}"/>
                  </a:ext>
                </a:extLst>
              </p:cNvPr>
              <p:cNvSpPr txBox="1"/>
              <p:nvPr/>
            </p:nvSpPr>
            <p:spPr>
              <a:xfrm>
                <a:off x="9090187" y="954494"/>
                <a:ext cx="28373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°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09015E8-44DA-A928-6762-643AE98494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90187" y="954494"/>
                <a:ext cx="283732" cy="276999"/>
              </a:xfrm>
              <a:prstGeom prst="rect">
                <a:avLst/>
              </a:prstGeom>
              <a:blipFill>
                <a:blip r:embed="rId6"/>
                <a:stretch>
                  <a:fillRect l="-14894" r="-17021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99981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E3EBF-500B-BBF3-F812-A64A49703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Simulation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948378-6A50-5730-0A44-9BF2758DD3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Assignment World</a:t>
            </a:r>
          </a:p>
        </p:txBody>
      </p:sp>
      <p:pic>
        <p:nvPicPr>
          <p:cNvPr id="11" name="wall_following_old">
            <a:hlinkClick r:id="" action="ppaction://media"/>
            <a:extLst>
              <a:ext uri="{FF2B5EF4-FFF2-40B4-BE49-F238E27FC236}">
                <a16:creationId xmlns:a16="http://schemas.microsoft.com/office/drawing/2014/main" id="{6DDCBC08-F08C-3E0F-41CF-A1B696C804B6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8650" y="2451643"/>
            <a:ext cx="5400675" cy="303847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286D1B-9393-D003-3FE6-8B6D0D3B9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Project World</a:t>
            </a:r>
          </a:p>
        </p:txBody>
      </p:sp>
      <p:pic>
        <p:nvPicPr>
          <p:cNvPr id="10" name="wall_following_sim">
            <a:hlinkClick r:id="" action="ppaction://media"/>
            <a:extLst>
              <a:ext uri="{FF2B5EF4-FFF2-40B4-BE49-F238E27FC236}">
                <a16:creationId xmlns:a16="http://schemas.microsoft.com/office/drawing/2014/main" id="{279AF351-CEBA-1141-531F-FF8890871A96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62675" y="2451643"/>
            <a:ext cx="5402263" cy="3038475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0B5BE6-2257-8799-8BA2-03165B33D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April 15, 2023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5AC5E5C-B174-C04D-9F1F-1666F545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dirty="0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9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78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391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E3EBF-500B-BBF3-F812-A64A49703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Real-World 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948378-6A50-5730-0A44-9BF2758DD3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Robot</a:t>
            </a:r>
          </a:p>
        </p:txBody>
      </p:sp>
      <p:pic>
        <p:nvPicPr>
          <p:cNvPr id="9" name="wall_following_real_robot">
            <a:hlinkClick r:id="" action="ppaction://media"/>
            <a:extLst>
              <a:ext uri="{FF2B5EF4-FFF2-40B4-BE49-F238E27FC236}">
                <a16:creationId xmlns:a16="http://schemas.microsoft.com/office/drawing/2014/main" id="{5DF940CE-C6B1-56F7-7B12-F7C99C4214D3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8650" y="2451643"/>
            <a:ext cx="5400675" cy="303847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286D1B-9393-D003-3FE6-8B6D0D3B9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Remote PC</a:t>
            </a:r>
          </a:p>
        </p:txBody>
      </p:sp>
      <p:pic>
        <p:nvPicPr>
          <p:cNvPr id="10" name="wall_following_real_rviz">
            <a:hlinkClick r:id="" action="ppaction://media"/>
            <a:extLst>
              <a:ext uri="{FF2B5EF4-FFF2-40B4-BE49-F238E27FC236}">
                <a16:creationId xmlns:a16="http://schemas.microsoft.com/office/drawing/2014/main" id="{BE8703C2-465D-70BC-C9AB-CE697E24FD56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62675" y="2451643"/>
            <a:ext cx="5402263" cy="3038475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0B5BE6-2257-8799-8BA2-03165B33D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April 15, 2023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5AC5E5C-B174-C04D-9F1F-1666F545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dirty="0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1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14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910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Progress and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Task 1: </a:t>
            </a:r>
            <a:r>
              <a:rPr lang="en-IN" dirty="0"/>
              <a:t>Wall Following</a:t>
            </a:r>
          </a:p>
          <a:p>
            <a:r>
              <a:rPr lang="en-IN" b="1" dirty="0"/>
              <a:t>Task 2: </a:t>
            </a:r>
            <a:r>
              <a:rPr lang="en-IN" dirty="0"/>
              <a:t>Obstacle Avoidance</a:t>
            </a:r>
          </a:p>
          <a:p>
            <a:r>
              <a:rPr lang="en-IN" b="1" dirty="0"/>
              <a:t>Task 3: </a:t>
            </a:r>
            <a:r>
              <a:rPr lang="en-IN" dirty="0"/>
              <a:t>Line Following</a:t>
            </a:r>
          </a:p>
          <a:p>
            <a:r>
              <a:rPr lang="en-IN" b="1" dirty="0"/>
              <a:t>Task 4: </a:t>
            </a:r>
            <a:r>
              <a:rPr lang="en-IN" dirty="0"/>
              <a:t>Stop Sign Detection</a:t>
            </a:r>
          </a:p>
          <a:p>
            <a:r>
              <a:rPr lang="en-IN" b="1" dirty="0"/>
              <a:t>Task 5: </a:t>
            </a:r>
            <a:r>
              <a:rPr lang="en-IN" dirty="0" err="1"/>
              <a:t>AprilTag</a:t>
            </a:r>
            <a:r>
              <a:rPr lang="en-IN" dirty="0"/>
              <a:t> Tracking</a:t>
            </a:r>
          </a:p>
          <a:p>
            <a:r>
              <a:rPr lang="en-IN" dirty="0"/>
              <a:t>Calibration and optimization for final demo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April 15,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" name="Graphic 7" descr="Badge Tick1 with solid fill">
            <a:extLst>
              <a:ext uri="{FF2B5EF4-FFF2-40B4-BE49-F238E27FC236}">
                <a16:creationId xmlns:a16="http://schemas.microsoft.com/office/drawing/2014/main" id="{F3FDC94B-7B1C-2A51-3B6F-8DB1F7018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90053" y="1809750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15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B9CD9D587C274E804BFEB7C5202BFB" ma:contentTypeVersion="16" ma:contentTypeDescription="Create a new document." ma:contentTypeScope="" ma:versionID="477a34dab2663d202bb2b14837753485">
  <xsd:schema xmlns:xsd="http://www.w3.org/2001/XMLSchema" xmlns:xs="http://www.w3.org/2001/XMLSchema" xmlns:p="http://schemas.microsoft.com/office/2006/metadata/properties" xmlns:ns2="681e0752-7327-43ef-af71-087853e23a2f" xmlns:ns3="b307200f-adf2-4dbb-94fd-dcc73869c24f" targetNamespace="http://schemas.microsoft.com/office/2006/metadata/properties" ma:root="true" ma:fieldsID="16c8e886a280e57dec73cd2402381b75" ns2:_="" ns3:_="">
    <xsd:import namespace="681e0752-7327-43ef-af71-087853e23a2f"/>
    <xsd:import namespace="b307200f-adf2-4dbb-94fd-dcc73869c24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1e0752-7327-43ef-af71-087853e23a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7200f-adf2-4dbb-94fd-dcc73869c24f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8539657-9224-4b36-a143-5981c2f50772}" ma:internalName="TaxCatchAll" ma:showField="CatchAllData" ma:web="b307200f-adf2-4dbb-94fd-dcc73869c24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81e0752-7327-43ef-af71-087853e23a2f">
      <Terms xmlns="http://schemas.microsoft.com/office/infopath/2007/PartnerControls"/>
    </lcf76f155ced4ddcb4097134ff3c332f>
    <TaxCatchAll xmlns="b307200f-adf2-4dbb-94fd-dcc73869c24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989E32-0DA8-42A6-A9FF-9F854F7466E3}">
  <ds:schemaRefs>
    <ds:schemaRef ds:uri="681e0752-7327-43ef-af71-087853e23a2f"/>
    <ds:schemaRef ds:uri="b307200f-adf2-4dbb-94fd-dcc73869c24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purl.org/dc/terms/"/>
    <ds:schemaRef ds:uri="b307200f-adf2-4dbb-94fd-dcc73869c24f"/>
    <ds:schemaRef ds:uri="http://schemas.microsoft.com/office/infopath/2007/PartnerControls"/>
    <ds:schemaRef ds:uri="681e0752-7327-43ef-af71-087853e23a2f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334</Words>
  <Application>Microsoft Office PowerPoint</Application>
  <PresentationFormat>Widescreen</PresentationFormat>
  <Paragraphs>89</Paragraphs>
  <Slides>11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Cambria Math</vt:lpstr>
      <vt:lpstr>Trebuchet MS</vt:lpstr>
      <vt:lpstr>Wingdings 2</vt:lpstr>
      <vt:lpstr>Wingdings 3</vt:lpstr>
      <vt:lpstr>ARMLab CU-ICAR</vt:lpstr>
      <vt:lpstr>AuE-8230 Autonomy: Science and Systems</vt:lpstr>
      <vt:lpstr>Project Tasks</vt:lpstr>
      <vt:lpstr>Project Timeline</vt:lpstr>
      <vt:lpstr>Task 1</vt:lpstr>
      <vt:lpstr>Primary Responsibility Assignment</vt:lpstr>
      <vt:lpstr>Approach</vt:lpstr>
      <vt:lpstr>Simulation Results</vt:lpstr>
      <vt:lpstr>Real-World Results</vt:lpstr>
      <vt:lpstr>Progress and Next Steps</vt:lpstr>
      <vt:lpstr>Challenges Faced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</dc:creator>
  <cp:lastModifiedBy>Tanmay Samak</cp:lastModifiedBy>
  <cp:revision>30</cp:revision>
  <dcterms:created xsi:type="dcterms:W3CDTF">2020-04-29T07:35:04Z</dcterms:created>
  <dcterms:modified xsi:type="dcterms:W3CDTF">2023-04-15T18:25:57Z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0x010100C7B9CD9D587C274E804BFEB7C5202BFB</vt:lpwstr>
  </property>
  <property fmtid="{D5CDD505-2E9C-101B-9397-08002B2CF9AE}" pid="3" name="MediaServiceImageTags">
    <vt:lpwstr/>
  </property>
  <property fmtid="{D5CDD505-2E9C-101B-9397-08002B2CF9AE}" pid="4" name="Order">
    <vt:r8>300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_SourceUrl">
    <vt:lpwstr/>
  </property>
  <property fmtid="{D5CDD505-2E9C-101B-9397-08002B2CF9AE}" pid="10" name="_SharedFileIndex">
    <vt:lpwstr/>
  </property>
  <property fmtid="{D5CDD505-2E9C-101B-9397-08002B2CF9AE}" pid="11" name="ComplianceAssetId">
    <vt:lpwstr/>
  </property>
  <property fmtid="{D5CDD505-2E9C-101B-9397-08002B2CF9AE}" pid="12" name="TemplateUrl">
    <vt:lpwstr/>
  </property>
</Properties>
</file>

<file path=docProps/thumbnail.jpeg>
</file>